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329" r:id="rId2"/>
  </p:sldMasterIdLst>
  <p:notesMasterIdLst>
    <p:notesMasterId r:id="rId25"/>
  </p:notesMasterIdLst>
  <p:handoutMasterIdLst>
    <p:handoutMasterId r:id="rId26"/>
  </p:handoutMasterIdLst>
  <p:sldIdLst>
    <p:sldId id="515" r:id="rId3"/>
    <p:sldId id="591" r:id="rId4"/>
    <p:sldId id="577" r:id="rId5"/>
    <p:sldId id="578" r:id="rId6"/>
    <p:sldId id="556" r:id="rId7"/>
    <p:sldId id="585" r:id="rId8"/>
    <p:sldId id="559" r:id="rId9"/>
    <p:sldId id="560" r:id="rId10"/>
    <p:sldId id="561" r:id="rId11"/>
    <p:sldId id="562" r:id="rId12"/>
    <p:sldId id="586" r:id="rId13"/>
    <p:sldId id="565" r:id="rId14"/>
    <p:sldId id="592" r:id="rId15"/>
    <p:sldId id="587" r:id="rId16"/>
    <p:sldId id="569" r:id="rId17"/>
    <p:sldId id="589" r:id="rId18"/>
    <p:sldId id="590" r:id="rId19"/>
    <p:sldId id="571" r:id="rId20"/>
    <p:sldId id="572" r:id="rId21"/>
    <p:sldId id="573" r:id="rId22"/>
    <p:sldId id="574" r:id="rId23"/>
    <p:sldId id="583" r:id="rId24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3"/>
    <p:restoredTop sz="77644" autoAdjust="0"/>
  </p:normalViewPr>
  <p:slideViewPr>
    <p:cSldViewPr>
      <p:cViewPr>
        <p:scale>
          <a:sx n="68" d="100"/>
          <a:sy n="68" d="100"/>
        </p:scale>
        <p:origin x="-120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12863-2CED-448C-8CC6-3173178C21D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713DA9-43BB-4B31-9D88-715F960A81C1}">
      <dgm:prSet/>
      <dgm:spPr/>
      <dgm:t>
        <a:bodyPr/>
        <a:lstStyle/>
        <a:p>
          <a:endParaRPr lang="en-US"/>
        </a:p>
      </dgm:t>
    </dgm:pt>
    <dgm:pt modelId="{6836529B-C557-4A79-B086-0224EC79AED5}" type="parTrans" cxnId="{DDA13C9C-319C-47AB-B8BD-AAEEA8ACF81B}">
      <dgm:prSet/>
      <dgm:spPr/>
      <dgm:t>
        <a:bodyPr/>
        <a:lstStyle/>
        <a:p>
          <a:endParaRPr lang="en-US"/>
        </a:p>
      </dgm:t>
    </dgm:pt>
    <dgm:pt modelId="{8503A8E7-8B3C-4484-9A65-3A85C1D04174}" type="sibTrans" cxnId="{DDA13C9C-319C-47AB-B8BD-AAEEA8ACF81B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14" t="-3297" r="-4050" b="2102"/>
          </a:stretch>
        </a:blipFill>
        <a:ln w="3175"/>
      </dgm:spPr>
      <dgm:t>
        <a:bodyPr/>
        <a:lstStyle/>
        <a:p>
          <a:endParaRPr lang="en-US"/>
        </a:p>
      </dgm:t>
    </dgm:pt>
    <dgm:pt modelId="{63A58C1C-3048-4DF5-9851-41B6ED4CE6C9}">
      <dgm:prSet phldrT="[Text]" custT="1"/>
      <dgm:spPr/>
      <dgm:t>
        <a:bodyPr/>
        <a:lstStyle/>
        <a:p>
          <a:r>
            <a:rPr lang="en-US" sz="1600" dirty="0"/>
            <a:t>IECS</a:t>
          </a:r>
        </a:p>
      </dgm:t>
    </dgm:pt>
    <dgm:pt modelId="{CB719AEC-D773-4D5B-BA30-6B7F37674A3F}" type="parTrans" cxnId="{FAE5D945-680E-4C43-8C63-CF7901B3840C}">
      <dgm:prSet/>
      <dgm:spPr/>
      <dgm:t>
        <a:bodyPr/>
        <a:lstStyle/>
        <a:p>
          <a:endParaRPr lang="en-US"/>
        </a:p>
      </dgm:t>
    </dgm:pt>
    <dgm:pt modelId="{1D612637-46A3-46B7-BA3B-2E0B71249824}" type="sibTrans" cxnId="{FAE5D945-680E-4C43-8C63-CF7901B3840C}">
      <dgm:prSet/>
      <dgm:spPr/>
      <dgm:t>
        <a:bodyPr/>
        <a:lstStyle/>
        <a:p>
          <a:endParaRPr lang="en-US"/>
        </a:p>
      </dgm:t>
    </dgm:pt>
    <dgm:pt modelId="{EAC3389B-FE9F-4DCC-8366-8878F6D92896}">
      <dgm:prSet phldrT="[Text]" custT="1"/>
      <dgm:spPr/>
      <dgm:t>
        <a:bodyPr/>
        <a:lstStyle/>
        <a:p>
          <a:endParaRPr lang="en-US" sz="1800" dirty="0"/>
        </a:p>
      </dgm:t>
    </dgm:pt>
    <dgm:pt modelId="{6528889F-3A5D-4615-A168-B119023E20DF}" type="sibTrans" cxnId="{AABEF754-22DD-460A-9538-354254C574C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5F8F76F-2E2F-4838-B0DA-26AF0C638D33}" type="parTrans" cxnId="{AABEF754-22DD-460A-9538-354254C574C8}">
      <dgm:prSet/>
      <dgm:spPr/>
      <dgm:t>
        <a:bodyPr/>
        <a:lstStyle/>
        <a:p>
          <a:endParaRPr lang="en-US"/>
        </a:p>
      </dgm:t>
    </dgm:pt>
    <dgm:pt modelId="{4BD92F3E-CCC1-4468-BC1C-C4D824DA3118}" type="pres">
      <dgm:prSet presAssocID="{34E12863-2CED-448C-8CC6-3173178C21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_tradnl"/>
        </a:p>
      </dgm:t>
    </dgm:pt>
    <dgm:pt modelId="{F9DC357B-937A-445E-A1B3-0CA0D269D25C}" type="pres">
      <dgm:prSet presAssocID="{34E12863-2CED-448C-8CC6-3173178C21DE}" presName="Name1" presStyleCnt="0"/>
      <dgm:spPr/>
    </dgm:pt>
    <dgm:pt modelId="{220ADA0A-CFE3-4A18-9863-C9765A7CB3E9}" type="pres">
      <dgm:prSet presAssocID="{8503A8E7-8B3C-4484-9A65-3A85C1D04174}" presName="picture_1" presStyleCnt="0"/>
      <dgm:spPr/>
    </dgm:pt>
    <dgm:pt modelId="{2AB3EDDB-4C2C-4275-8B7E-DC18E405AFED}" type="pres">
      <dgm:prSet presAssocID="{8503A8E7-8B3C-4484-9A65-3A85C1D04174}" presName="pictureRepeatNode" presStyleLbl="alignImgPlace1" presStyleIdx="0" presStyleCnt="2" custLinFactNeighborX="-1055"/>
      <dgm:spPr/>
      <dgm:t>
        <a:bodyPr/>
        <a:lstStyle/>
        <a:p>
          <a:endParaRPr lang="es-ES_tradnl"/>
        </a:p>
      </dgm:t>
    </dgm:pt>
    <dgm:pt modelId="{4DA47459-AE5E-4125-8352-912DB5B9ABB2}" type="pres">
      <dgm:prSet presAssocID="{D5713DA9-43BB-4B31-9D88-715F960A81C1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114B4BB-EC07-43A0-8748-8E5DAD53678B}" type="pres">
      <dgm:prSet presAssocID="{6528889F-3A5D-4615-A168-B119023E20DF}" presName="picture_2" presStyleCnt="0"/>
      <dgm:spPr/>
    </dgm:pt>
    <dgm:pt modelId="{FB93382E-58F0-4C9F-8E8B-A6FF1A74D4EA}" type="pres">
      <dgm:prSet presAssocID="{6528889F-3A5D-4615-A168-B119023E20DF}" presName="pictureRepeatNode" presStyleLbl="alignImgPlace1" presStyleIdx="1" presStyleCnt="2" custLinFactNeighborX="52720" custLinFactNeighborY="64275"/>
      <dgm:spPr/>
      <dgm:t>
        <a:bodyPr/>
        <a:lstStyle/>
        <a:p>
          <a:endParaRPr lang="es-ES_tradnl"/>
        </a:p>
      </dgm:t>
    </dgm:pt>
    <dgm:pt modelId="{59013C39-D742-4B06-9F21-6619A87E7795}" type="pres">
      <dgm:prSet presAssocID="{EAC3389B-FE9F-4DCC-8366-8878F6D92896}" presName="line_2" presStyleLbl="parChTrans1D1" presStyleIdx="0" presStyleCnt="1" custLinFactY="-900000" custLinFactNeighborX="-10930" custLinFactNeighborY="-990358"/>
      <dgm:spPr>
        <a:ln>
          <a:solidFill>
            <a:srgbClr val="FFC000"/>
          </a:solidFill>
        </a:ln>
      </dgm:spPr>
    </dgm:pt>
    <dgm:pt modelId="{31ECBE8E-5259-40A4-9D11-3E3A881F78A9}" type="pres">
      <dgm:prSet presAssocID="{EAC3389B-FE9F-4DCC-8366-8878F6D92896}" presName="textparent_2" presStyleLbl="node1" presStyleIdx="0" presStyleCnt="0"/>
      <dgm:spPr/>
    </dgm:pt>
    <dgm:pt modelId="{B9807797-7816-4ABC-A3A1-517C8BB682D3}" type="pres">
      <dgm:prSet presAssocID="{EAC3389B-FE9F-4DCC-8366-8878F6D92896}" presName="text_2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0838B76-15B9-4CC0-9A08-C17F11C16057}" type="presOf" srcId="{D5713DA9-43BB-4B31-9D88-715F960A81C1}" destId="{4DA47459-AE5E-4125-8352-912DB5B9ABB2}" srcOrd="0" destOrd="0" presId="urn:microsoft.com/office/officeart/2008/layout/CircularPictureCallout"/>
    <dgm:cxn modelId="{A2FC88A3-6E70-49B8-9260-0A540C60D420}" type="presOf" srcId="{63A58C1C-3048-4DF5-9851-41B6ED4CE6C9}" destId="{4DA47459-AE5E-4125-8352-912DB5B9ABB2}" srcOrd="0" destOrd="1" presId="urn:microsoft.com/office/officeart/2008/layout/CircularPictureCallout"/>
    <dgm:cxn modelId="{DDA13C9C-319C-47AB-B8BD-AAEEA8ACF81B}" srcId="{34E12863-2CED-448C-8CC6-3173178C21DE}" destId="{D5713DA9-43BB-4B31-9D88-715F960A81C1}" srcOrd="0" destOrd="0" parTransId="{6836529B-C557-4A79-B086-0224EC79AED5}" sibTransId="{8503A8E7-8B3C-4484-9A65-3A85C1D04174}"/>
    <dgm:cxn modelId="{6B09D81E-8FB0-4931-A83C-25A18DE1735A}" type="presOf" srcId="{8503A8E7-8B3C-4484-9A65-3A85C1D04174}" destId="{2AB3EDDB-4C2C-4275-8B7E-DC18E405AFED}" srcOrd="0" destOrd="0" presId="urn:microsoft.com/office/officeart/2008/layout/CircularPictureCallout"/>
    <dgm:cxn modelId="{AABEF754-22DD-460A-9538-354254C574C8}" srcId="{34E12863-2CED-448C-8CC6-3173178C21DE}" destId="{EAC3389B-FE9F-4DCC-8366-8878F6D92896}" srcOrd="1" destOrd="0" parTransId="{75F8F76F-2E2F-4838-B0DA-26AF0C638D33}" sibTransId="{6528889F-3A5D-4615-A168-B119023E20DF}"/>
    <dgm:cxn modelId="{2D5446B0-3B2F-4CC5-B09C-1C680EC400AD}" type="presOf" srcId="{EAC3389B-FE9F-4DCC-8366-8878F6D92896}" destId="{B9807797-7816-4ABC-A3A1-517C8BB682D3}" srcOrd="0" destOrd="0" presId="urn:microsoft.com/office/officeart/2008/layout/CircularPictureCallout"/>
    <dgm:cxn modelId="{F64C924B-B49D-4F5D-8B4D-285589B00B88}" type="presOf" srcId="{6528889F-3A5D-4615-A168-B119023E20DF}" destId="{FB93382E-58F0-4C9F-8E8B-A6FF1A74D4EA}" srcOrd="0" destOrd="0" presId="urn:microsoft.com/office/officeart/2008/layout/CircularPictureCallout"/>
    <dgm:cxn modelId="{FAE5D945-680E-4C43-8C63-CF7901B3840C}" srcId="{D5713DA9-43BB-4B31-9D88-715F960A81C1}" destId="{63A58C1C-3048-4DF5-9851-41B6ED4CE6C9}" srcOrd="0" destOrd="0" parTransId="{CB719AEC-D773-4D5B-BA30-6B7F37674A3F}" sibTransId="{1D612637-46A3-46B7-BA3B-2E0B71249824}"/>
    <dgm:cxn modelId="{7AA98FA5-25F0-4228-8461-EC50582DFCDF}" type="presOf" srcId="{34E12863-2CED-448C-8CC6-3173178C21DE}" destId="{4BD92F3E-CCC1-4468-BC1C-C4D824DA3118}" srcOrd="0" destOrd="0" presId="urn:microsoft.com/office/officeart/2008/layout/CircularPictureCallout"/>
    <dgm:cxn modelId="{20EBABC7-DBBC-4ED3-8B93-C00DCE665665}" type="presParOf" srcId="{4BD92F3E-CCC1-4468-BC1C-C4D824DA3118}" destId="{F9DC357B-937A-445E-A1B3-0CA0D269D25C}" srcOrd="0" destOrd="0" presId="urn:microsoft.com/office/officeart/2008/layout/CircularPictureCallout"/>
    <dgm:cxn modelId="{DAB7B367-8CE9-4948-82A7-604DBA19593D}" type="presParOf" srcId="{F9DC357B-937A-445E-A1B3-0CA0D269D25C}" destId="{220ADA0A-CFE3-4A18-9863-C9765A7CB3E9}" srcOrd="0" destOrd="0" presId="urn:microsoft.com/office/officeart/2008/layout/CircularPictureCallout"/>
    <dgm:cxn modelId="{8AA1B3D8-F8E3-4649-84A1-0B6A80E51564}" type="presParOf" srcId="{220ADA0A-CFE3-4A18-9863-C9765A7CB3E9}" destId="{2AB3EDDB-4C2C-4275-8B7E-DC18E405AFED}" srcOrd="0" destOrd="0" presId="urn:microsoft.com/office/officeart/2008/layout/CircularPictureCallout"/>
    <dgm:cxn modelId="{EA2CB6C4-FBFE-4AD9-BCDE-D97CA4FE64DA}" type="presParOf" srcId="{F9DC357B-937A-445E-A1B3-0CA0D269D25C}" destId="{4DA47459-AE5E-4125-8352-912DB5B9ABB2}" srcOrd="1" destOrd="0" presId="urn:microsoft.com/office/officeart/2008/layout/CircularPictureCallout"/>
    <dgm:cxn modelId="{C0325D6A-C42D-4F6D-8E85-4FDF9C828CBF}" type="presParOf" srcId="{F9DC357B-937A-445E-A1B3-0CA0D269D25C}" destId="{B114B4BB-EC07-43A0-8748-8E5DAD53678B}" srcOrd="2" destOrd="0" presId="urn:microsoft.com/office/officeart/2008/layout/CircularPictureCallout"/>
    <dgm:cxn modelId="{0BC0F50C-295D-40A5-AFA5-06D67015FC98}" type="presParOf" srcId="{B114B4BB-EC07-43A0-8748-8E5DAD53678B}" destId="{FB93382E-58F0-4C9F-8E8B-A6FF1A74D4EA}" srcOrd="0" destOrd="0" presId="urn:microsoft.com/office/officeart/2008/layout/CircularPictureCallout"/>
    <dgm:cxn modelId="{19F3DBA5-04CD-4EB3-B268-6B2FF421DCA5}" type="presParOf" srcId="{F9DC357B-937A-445E-A1B3-0CA0D269D25C}" destId="{59013C39-D742-4B06-9F21-6619A87E7795}" srcOrd="3" destOrd="0" presId="urn:microsoft.com/office/officeart/2008/layout/CircularPictureCallout"/>
    <dgm:cxn modelId="{F3F9755F-234D-4014-886B-961AC8BE1222}" type="presParOf" srcId="{F9DC357B-937A-445E-A1B3-0CA0D269D25C}" destId="{31ECBE8E-5259-40A4-9D11-3E3A881F78A9}" srcOrd="4" destOrd="0" presId="urn:microsoft.com/office/officeart/2008/layout/CircularPictureCallout"/>
    <dgm:cxn modelId="{7839DE7C-A4CD-4E0C-A9EF-B7A9E44514D2}" type="presParOf" srcId="{31ECBE8E-5259-40A4-9D11-3E3A881F78A9}" destId="{B9807797-7816-4ABC-A3A1-517C8BB682D3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13C39-D742-4B06-9F21-6619A87E7795}">
      <dsp:nvSpPr>
        <dsp:cNvPr id="0" name=""/>
        <dsp:cNvSpPr/>
      </dsp:nvSpPr>
      <dsp:spPr>
        <a:xfrm>
          <a:off x="1447120" y="1084771"/>
          <a:ext cx="2643284" cy="0"/>
        </a:xfrm>
        <a:prstGeom prst="line">
          <a:avLst/>
        </a:prstGeom>
        <a:noFill/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3EDDB-4C2C-4275-8B7E-DC18E405AFED}">
      <dsp:nvSpPr>
        <dsp:cNvPr id="0" name=""/>
        <dsp:cNvSpPr/>
      </dsp:nvSpPr>
      <dsp:spPr>
        <a:xfrm>
          <a:off x="330272" y="388589"/>
          <a:ext cx="2753421" cy="275342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14" t="-3297" r="-4050" b="2102"/>
          </a:stretch>
        </a:blipFill>
        <a:ln w="31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47459-AE5E-4125-8352-912DB5B9ABB2}">
      <dsp:nvSpPr>
        <dsp:cNvPr id="0" name=""/>
        <dsp:cNvSpPr/>
      </dsp:nvSpPr>
      <dsp:spPr>
        <a:xfrm>
          <a:off x="854937" y="1850656"/>
          <a:ext cx="1762189" cy="90862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IECS</a:t>
          </a:r>
        </a:p>
      </dsp:txBody>
      <dsp:txXfrm>
        <a:off x="854937" y="1850656"/>
        <a:ext cx="1762189" cy="908628"/>
      </dsp:txXfrm>
    </dsp:sp>
    <dsp:sp modelId="{FB93382E-58F0-4C9F-8E8B-A6FF1A74D4EA}">
      <dsp:nvSpPr>
        <dsp:cNvPr id="0" name=""/>
        <dsp:cNvSpPr/>
      </dsp:nvSpPr>
      <dsp:spPr>
        <a:xfrm>
          <a:off x="4130131" y="1961825"/>
          <a:ext cx="1376710" cy="137671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07797-7816-4ABC-A3A1-517C8BB682D3}">
      <dsp:nvSpPr>
        <dsp:cNvPr id="0" name=""/>
        <dsp:cNvSpPr/>
      </dsp:nvSpPr>
      <dsp:spPr>
        <a:xfrm>
          <a:off x="5067671" y="1076944"/>
          <a:ext cx="79849" cy="137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067671" y="1076944"/>
        <a:ext cx="79849" cy="1376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EDCE66-8A0E-4EC0-9763-9AF41C58F12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298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9CE525-DBE3-46DD-90C8-4A1F7E1A2D7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Brazil</a:t>
            </a:r>
            <a:r>
              <a:rPr lang="es-ES_tradnl" baseline="0"/>
              <a:t> 56% 2012</a:t>
            </a:r>
          </a:p>
          <a:p>
            <a:r>
              <a:rPr lang="es-ES_tradnl" baseline="0"/>
              <a:t>Chile sin dato</a:t>
            </a:r>
          </a:p>
          <a:p>
            <a:r>
              <a:rPr lang="es-ES_tradnl" baseline="0"/>
              <a:t>Colombia 43% 2012</a:t>
            </a:r>
          </a:p>
          <a:p>
            <a:r>
              <a:rPr lang="es-ES_tradnl" baseline="0"/>
              <a:t>Mexico 45% 2012</a:t>
            </a:r>
          </a:p>
          <a:p>
            <a:r>
              <a:rPr lang="es-ES_tradnl" baseline="0"/>
              <a:t>US 33% 2012</a:t>
            </a:r>
          </a:p>
          <a:p>
            <a:r>
              <a:rPr lang="es-ES_tradnl" baseline="0"/>
              <a:t>Venezuela 32% 2009</a:t>
            </a:r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CE525-DBE3-46DD-90C8-4A1F7E1A2D79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40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. 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7BAD84-126F-4972-BE86-905AE7AC0AA2}" type="slidenum">
              <a:rPr lang="en-US" altLang="en-US" sz="1200" smtClean="0">
                <a:solidFill>
                  <a:srgbClr val="000000"/>
                </a:solidFill>
              </a:rPr>
              <a:pPr/>
              <a:t>22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title_strip_full_logo.bmp                                      0068AAA3Macintosh HD                   C2DA677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5486400"/>
            <a:ext cx="9148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458200" cy="1143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BF0BF-3FF9-4E38-9781-23BE5AC4EFE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27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913A-4327-4648-AF41-14F4F0451C8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99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DC7F9-A317-4DB1-8211-158DA61065F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35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4418-A0FC-4BED-ADE4-1DEB2E58EF0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19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15AC-86C0-42C1-8571-BECE842F4A2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063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7125" y="1828800"/>
            <a:ext cx="990600" cy="228600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b="0" i="0" smtClean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017DC364-F18E-4137-B8B8-19A8A1189C6F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0" i="0" smtClean="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C23E7357-A6FE-4F1F-B175-30E27179B1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45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221204B-C3E3-43CF-A2F0-30E934969A83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0" i="0" smtClean="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93AFF74B-B771-4497-A486-1308DC52C0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6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5283200" y="401616"/>
              <a:ext cx="3465513" cy="605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37475" y="7938"/>
            <a:ext cx="685800" cy="1098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37E3EEA-1C3B-4E04-9283-EF49671437CD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0" i="0" smtClean="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3C92A4E4-6402-4596-869C-23D9B818F4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6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22DB145-CB52-4975-9DDB-DF78B2B73391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0" i="0" smtClean="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F609D31-E849-4098-AA24-C8E29B258A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55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82FCFE6-0D3A-4C50-83B8-3E7F1AF955B7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0" i="0" smtClean="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F834488-AA58-46B5-B8DC-42B2117603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79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42F93A3-8EE5-403E-AF2E-671039F48708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0" i="0" smtClean="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21B67EF-2D89-4EB1-A3A0-648BD55144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3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44D4A-D29D-4EA7-96AA-3EB7A82E146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472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B4DB1F8-DBBA-498B-A4E2-DBE7D73E129A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778839-BE3F-40C9-B3F8-721D152505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4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83200" y="401616"/>
              <a:ext cx="3465513" cy="605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4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DEEB428-1005-4BB6-A925-015D542DE94C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10C29D-A45D-49C6-BA56-CC20FE66BF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83200" y="401616"/>
              <a:ext cx="3465513" cy="605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4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FB05C64-4414-4520-8A30-2DA395709C70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86E8A-57BE-4E7F-B997-24F44FA07B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79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22275" y="401616"/>
              <a:ext cx="8326438" cy="3141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5F04CD2-34AD-41D4-AD1C-33D9A75F80FF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DF8D93-12B9-489D-AE4F-9AC9AE8408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77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775" y="4343162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4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2AF034F-E9EE-4EB3-B04D-E470F7289AD6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70C36BF-6F39-4C8F-BB4C-7F7E604004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65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 bwMode="gray">
          <a:xfrm>
            <a:off x="7034213" y="2898775"/>
            <a:ext cx="660400" cy="13239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rgbClr val="ACD433"/>
                </a:solidFill>
              </a:rPr>
              <a:t>”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652463" y="590550"/>
            <a:ext cx="600075" cy="13223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C2CBD69-FDEB-49F5-97E0-AE0ABFCDFEA6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3D4102-498D-403B-B1E2-33914DB5B1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1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DBE32C4-68D6-463F-839C-F40055C02959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73AF21-0448-4EEB-99A4-491009CF9C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62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458C972-F957-4E73-BC88-53C0129B9690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61E601A-E85D-403C-8737-C5575C6E28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0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D6E069E-1CB6-4436-B3D5-4E63BE218434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66C7279-79B0-44CF-AF44-6D34BA36F9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85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B6EC6E7-3FB2-4053-9F0E-62ADA2431C60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FE4ED2D-9153-4B92-8671-7AB0426EAF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1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1B8B7-EEFF-42DD-A7C8-99D2683EAE5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615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414338" y="401616"/>
              <a:ext cx="4611687" cy="605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F125C87-18D8-434A-AFCC-A401DB9747F6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65080E3-A5B5-42AB-B7A5-A2D8F965DA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0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753F9-D659-4757-B9C3-8102C147621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52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C990-B194-4076-91E5-4A3FA37E74A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93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85260-A32E-4185-97ED-12CA5C0F0D3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61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A5242-7625-49E4-A4E6-57901EBB8BE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89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DD679-6A5B-443E-821F-C3AFAAC713B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05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E9742-0731-495C-A272-DD3DBD0F84A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76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order_white_background.bmp                                    0068AAA3Macintosh HD                   C2DA6778: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169025"/>
            <a:ext cx="91487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638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D9B3BC-CF24-4E1F-9067-77683B6C1AA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27" r:id="rId12"/>
    <p:sldLayoutId id="214748434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 Neu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 Neu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 Neu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 Neu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 Neu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defRPr sz="24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hlink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hlink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hlink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hlink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5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6" name="Freeform 18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36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6775" y="2489200"/>
            <a:ext cx="63436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038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 smtClean="0">
                <a:solidFill>
                  <a:srgbClr val="ACD433"/>
                </a:solidFill>
                <a:latin typeface="+mn-lt"/>
              </a:defRPr>
            </a:lvl1pPr>
          </a:lstStyle>
          <a:p>
            <a:pPr>
              <a:defRPr/>
            </a:pPr>
            <a:fld id="{2944560F-614C-430F-B8D3-C157EC501E88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rgbClr val="ACD433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prstClr val="white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8D1D2F20-6E5E-4C92-BBA7-AF004AD7C3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3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  <p:sldLayoutId id="2147484341" r:id="rId12"/>
    <p:sldLayoutId id="2147484342" r:id="rId13"/>
    <p:sldLayoutId id="2147484343" r:id="rId14"/>
    <p:sldLayoutId id="2147484344" r:id="rId15"/>
    <p:sldLayoutId id="2147484345" r:id="rId16"/>
    <p:sldLayoutId id="2147484346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r>
              <a:rPr lang="es-AR" altLang="en-US" smtClean="0"/>
              <a:t>El futuro de la Salud Global y de la Salud Pública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447800"/>
          </a:xfrm>
        </p:spPr>
        <p:txBody>
          <a:bodyPr/>
          <a:lstStyle/>
          <a:p>
            <a:pPr eaLnBrk="1" hangingPunct="1"/>
            <a:r>
              <a:rPr lang="en-US" altLang="en-US" smtClean="0"/>
              <a:t>Pierre Buekens, MD, MPH,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err="1"/>
              <a:t>Transiciones Globales</a:t>
            </a:r>
            <a:endParaRPr lang="en-US" alt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err="1" smtClean="0"/>
              <a:t>Envejecimiento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Enfermedades</a:t>
            </a:r>
            <a:r>
              <a:rPr lang="en-US" altLang="en-US" dirty="0" smtClean="0"/>
              <a:t> No-</a:t>
            </a:r>
            <a:r>
              <a:rPr lang="en-US" altLang="en-US" dirty="0" err="1" smtClean="0"/>
              <a:t>transmisibles</a:t>
            </a:r>
            <a:endParaRPr lang="en-US" altLang="en-US" dirty="0" smtClean="0"/>
          </a:p>
          <a:p>
            <a:pPr eaLnBrk="1" hangingPunct="1"/>
            <a:r>
              <a:rPr lang="en-US" altLang="en-US" u="sng" dirty="0" err="1" smtClean="0"/>
              <a:t>Nutrición</a:t>
            </a:r>
            <a:endParaRPr lang="en-US" altLang="en-US" u="sng" dirty="0" smtClean="0"/>
          </a:p>
          <a:p>
            <a:pPr eaLnBrk="1" hangingPunct="1"/>
            <a:r>
              <a:rPr lang="en-US" altLang="en-US" dirty="0" err="1" smtClean="0"/>
              <a:t>Enfermedades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infecciosas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emergentes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Degradación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ambiental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Uso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Inapropriado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intervenciones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médicas</a:t>
            </a:r>
            <a:r>
              <a:rPr lang="en-US" altLang="en-US" dirty="0" smtClean="0"/>
              <a:t>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06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" y="381000"/>
            <a:ext cx="9144000" cy="557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err="1"/>
              <a:t>Transiciones Globales</a:t>
            </a:r>
            <a:endParaRPr lang="en-US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err="1"/>
              <a:t>Envejecimiento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Enfermedades</a:t>
            </a:r>
            <a:r>
              <a:rPr lang="en-US" altLang="en-US" dirty="0"/>
              <a:t> No-</a:t>
            </a:r>
            <a:r>
              <a:rPr lang="en-US" altLang="en-US" dirty="0" err="1"/>
              <a:t>transmisibles</a:t>
            </a:r>
            <a:endParaRPr lang="en-US" altLang="en-US" dirty="0"/>
          </a:p>
          <a:p>
            <a:pPr eaLnBrk="1" hangingPunct="1"/>
            <a:r>
              <a:rPr lang="en-US" altLang="en-US" dirty="0" err="1" smtClean="0"/>
              <a:t>Nutrición</a:t>
            </a:r>
            <a:endParaRPr lang="en-US" altLang="en-US" dirty="0"/>
          </a:p>
          <a:p>
            <a:pPr eaLnBrk="1" hangingPunct="1"/>
            <a:r>
              <a:rPr lang="en-US" altLang="en-US" u="sng" dirty="0" err="1"/>
              <a:t>Enfermedades</a:t>
            </a:r>
            <a:r>
              <a:rPr lang="en-US" altLang="en-US" u="sng" dirty="0"/>
              <a:t> </a:t>
            </a:r>
            <a:r>
              <a:rPr lang="en-US" altLang="en-US" u="sng" dirty="0" err="1"/>
              <a:t>infecciosas</a:t>
            </a:r>
            <a:r>
              <a:rPr lang="en-US" altLang="en-US" u="sng" dirty="0"/>
              <a:t> </a:t>
            </a:r>
            <a:r>
              <a:rPr lang="en-US" altLang="en-US" u="sng" dirty="0" err="1"/>
              <a:t>emergentes</a:t>
            </a:r>
            <a:endParaRPr lang="en-US" altLang="en-US" u="sng" dirty="0"/>
          </a:p>
          <a:p>
            <a:pPr eaLnBrk="1" hangingPunct="1"/>
            <a:r>
              <a:rPr lang="en-US" altLang="en-US" dirty="0" err="1"/>
              <a:t>Degradación</a:t>
            </a:r>
            <a:r>
              <a:rPr lang="en-US" altLang="en-US" dirty="0"/>
              <a:t> </a:t>
            </a:r>
            <a:r>
              <a:rPr lang="en-US" altLang="en-US" dirty="0" err="1"/>
              <a:t>ambiental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Uso</a:t>
            </a:r>
            <a:r>
              <a:rPr lang="en-US" altLang="en-US" dirty="0"/>
              <a:t> </a:t>
            </a:r>
            <a:r>
              <a:rPr lang="en-US" altLang="en-US" dirty="0" err="1"/>
              <a:t>Inapropriado</a:t>
            </a:r>
            <a:r>
              <a:rPr lang="en-US" altLang="en-US" dirty="0"/>
              <a:t> </a:t>
            </a:r>
            <a:r>
              <a:rPr lang="en-US" altLang="en-US" dirty="0" smtClean="0"/>
              <a:t>de </a:t>
            </a:r>
            <a:r>
              <a:rPr lang="en-US" altLang="en-US" dirty="0" err="1" smtClean="0"/>
              <a:t>intervenciones</a:t>
            </a:r>
            <a:r>
              <a:rPr lang="en-US" altLang="en-US" dirty="0" smtClean="0"/>
              <a:t> </a:t>
            </a:r>
            <a:r>
              <a:rPr lang="en-US" altLang="en-US" dirty="0" err="1"/>
              <a:t>médicas</a:t>
            </a:r>
            <a:r>
              <a:rPr lang="en-US" altLang="en-US" dirty="0"/>
              <a:t> 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5303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1273877"/>
            <a:ext cx="8303472" cy="43102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9941" y="190500"/>
            <a:ext cx="7772400" cy="1143000"/>
          </a:xfrm>
        </p:spPr>
        <p:txBody>
          <a:bodyPr/>
          <a:lstStyle/>
          <a:p>
            <a:r>
              <a:rPr lang="en-US" dirty="0" smtClean="0"/>
              <a:t>Ebola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" y="141916"/>
            <a:ext cx="9143997" cy="5938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577253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Baud et al., 2017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err="1"/>
              <a:t>Transiciones Globales</a:t>
            </a:r>
            <a:endParaRPr lang="en-US" alt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err="1"/>
              <a:t>Envejecimiento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Enfermedades</a:t>
            </a:r>
            <a:r>
              <a:rPr lang="en-US" altLang="en-US" dirty="0"/>
              <a:t> No-</a:t>
            </a:r>
            <a:r>
              <a:rPr lang="en-US" altLang="en-US" dirty="0" err="1"/>
              <a:t>transmisibles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Nutrición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Enfermedades</a:t>
            </a:r>
            <a:r>
              <a:rPr lang="en-US" altLang="en-US" dirty="0"/>
              <a:t> </a:t>
            </a:r>
            <a:r>
              <a:rPr lang="en-US" altLang="en-US" dirty="0" err="1"/>
              <a:t>infecciosas</a:t>
            </a:r>
            <a:r>
              <a:rPr lang="en-US" altLang="en-US" dirty="0"/>
              <a:t> </a:t>
            </a:r>
            <a:r>
              <a:rPr lang="en-US" altLang="en-US" dirty="0" err="1"/>
              <a:t>emergentes</a:t>
            </a:r>
            <a:endParaRPr lang="en-US" altLang="en-US" dirty="0"/>
          </a:p>
          <a:p>
            <a:pPr eaLnBrk="1" hangingPunct="1"/>
            <a:r>
              <a:rPr lang="en-US" altLang="en-US" u="sng" dirty="0" err="1"/>
              <a:t>Degradación</a:t>
            </a:r>
            <a:r>
              <a:rPr lang="en-US" altLang="en-US" u="sng" dirty="0"/>
              <a:t> </a:t>
            </a:r>
            <a:r>
              <a:rPr lang="en-US" altLang="en-US" u="sng" dirty="0" err="1"/>
              <a:t>ambiental</a:t>
            </a:r>
            <a:endParaRPr lang="en-US" altLang="en-US" u="sng" dirty="0"/>
          </a:p>
          <a:p>
            <a:pPr eaLnBrk="1" hangingPunct="1"/>
            <a:r>
              <a:rPr lang="en-US" altLang="en-US" dirty="0" err="1"/>
              <a:t>Uso</a:t>
            </a:r>
            <a:r>
              <a:rPr lang="en-US" altLang="en-US" dirty="0"/>
              <a:t> </a:t>
            </a:r>
            <a:r>
              <a:rPr lang="en-US" altLang="en-US" dirty="0" err="1"/>
              <a:t>Inapropriado</a:t>
            </a:r>
            <a:r>
              <a:rPr lang="en-US" altLang="en-US" dirty="0"/>
              <a:t> de </a:t>
            </a:r>
            <a:r>
              <a:rPr lang="en-US" altLang="en-US" dirty="0" err="1"/>
              <a:t>intervenciones</a:t>
            </a:r>
            <a:r>
              <a:rPr lang="en-US" altLang="en-US" dirty="0"/>
              <a:t> </a:t>
            </a:r>
            <a:r>
              <a:rPr lang="en-US" altLang="en-US" dirty="0" err="1"/>
              <a:t>médicas</a:t>
            </a:r>
            <a:r>
              <a:rPr lang="en-US" altLang="en-US" dirty="0"/>
              <a:t> 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5629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07495" y="98213"/>
            <a:ext cx="7772400" cy="1143000"/>
          </a:xfrm>
        </p:spPr>
        <p:txBody>
          <a:bodyPr/>
          <a:lstStyle/>
          <a:p>
            <a:endParaRPr lang="en-US" alt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9" y="904645"/>
            <a:ext cx="9462940" cy="4389753"/>
          </a:xfrm>
        </p:spPr>
      </p:pic>
      <p:sp>
        <p:nvSpPr>
          <p:cNvPr id="6" name="TextBox 5"/>
          <p:cNvSpPr txBox="1"/>
          <p:nvPr/>
        </p:nvSpPr>
        <p:spPr>
          <a:xfrm>
            <a:off x="7162800" y="546288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NASA, 2017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12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934" y="228600"/>
            <a:ext cx="7772400" cy="1143000"/>
          </a:xfrm>
        </p:spPr>
        <p:txBody>
          <a:bodyPr/>
          <a:lstStyle/>
          <a:p>
            <a:r>
              <a:rPr lang="en-US" dirty="0" smtClean="0"/>
              <a:t>2017 Hurricanes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011" y="0"/>
            <a:ext cx="7938246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6" name="Picture 4" descr="H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1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err="1"/>
              <a:t>Transiciones Globales</a:t>
            </a:r>
            <a:endParaRPr lang="en-US" alt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err="1"/>
              <a:t>Envejecimiento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Enfermedades</a:t>
            </a:r>
            <a:r>
              <a:rPr lang="en-US" altLang="en-US" dirty="0"/>
              <a:t> No-</a:t>
            </a:r>
            <a:r>
              <a:rPr lang="en-US" altLang="en-US" dirty="0" err="1"/>
              <a:t>transmisibles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Nutrición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Enfermedades</a:t>
            </a:r>
            <a:r>
              <a:rPr lang="en-US" altLang="en-US" dirty="0"/>
              <a:t> </a:t>
            </a:r>
            <a:r>
              <a:rPr lang="en-US" altLang="en-US" dirty="0" err="1"/>
              <a:t>infecciosas</a:t>
            </a:r>
            <a:r>
              <a:rPr lang="en-US" altLang="en-US" dirty="0"/>
              <a:t> </a:t>
            </a:r>
            <a:r>
              <a:rPr lang="en-US" altLang="en-US" dirty="0" err="1"/>
              <a:t>emergentes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Degradación</a:t>
            </a:r>
            <a:r>
              <a:rPr lang="en-US" altLang="en-US" dirty="0"/>
              <a:t> </a:t>
            </a:r>
            <a:r>
              <a:rPr lang="en-US" altLang="en-US" dirty="0" err="1"/>
              <a:t>ambiental</a:t>
            </a:r>
            <a:endParaRPr lang="en-US" altLang="en-US" dirty="0"/>
          </a:p>
          <a:p>
            <a:pPr eaLnBrk="1" hangingPunct="1"/>
            <a:r>
              <a:rPr lang="en-US" altLang="en-US" u="sng" dirty="0" err="1"/>
              <a:t>Uso</a:t>
            </a:r>
            <a:r>
              <a:rPr lang="en-US" altLang="en-US" u="sng" dirty="0"/>
              <a:t> </a:t>
            </a:r>
            <a:r>
              <a:rPr lang="en-US" altLang="en-US" u="sng" dirty="0" err="1"/>
              <a:t>Inapropriado</a:t>
            </a:r>
            <a:r>
              <a:rPr lang="en-US" altLang="en-US" u="sng" dirty="0"/>
              <a:t> de </a:t>
            </a:r>
            <a:r>
              <a:rPr lang="en-US" altLang="en-US" u="sng" dirty="0" err="1"/>
              <a:t>intervenciones</a:t>
            </a:r>
            <a:r>
              <a:rPr lang="en-US" altLang="en-US" u="sng" dirty="0"/>
              <a:t> </a:t>
            </a:r>
            <a:r>
              <a:rPr lang="en-US" altLang="en-US" u="sng" dirty="0" err="1"/>
              <a:t>médicas</a:t>
            </a:r>
            <a:r>
              <a:rPr lang="en-US" altLang="en-US" u="sng" dirty="0"/>
              <a:t> 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618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/>
          <a:lstStyle/>
          <a:p>
            <a:r>
              <a:rPr lang="en-US" altLang="en-US" dirty="0" err="1" smtClean="0"/>
              <a:t>Escuela</a:t>
            </a:r>
            <a:r>
              <a:rPr lang="en-US" altLang="en-US" dirty="0" smtClean="0"/>
              <a:t> </a:t>
            </a:r>
            <a:r>
              <a:rPr lang="en-US" altLang="en-US" dirty="0"/>
              <a:t>de </a:t>
            </a:r>
            <a:r>
              <a:rPr lang="en-US" altLang="en-US" dirty="0" err="1"/>
              <a:t>Salud</a:t>
            </a:r>
            <a:r>
              <a:rPr lang="en-US" altLang="en-US" dirty="0"/>
              <a:t> </a:t>
            </a:r>
            <a:r>
              <a:rPr lang="en-US" altLang="en-US" dirty="0" err="1"/>
              <a:t>Pública</a:t>
            </a:r>
            <a:r>
              <a:rPr lang="en-US" altLang="en-US" dirty="0"/>
              <a:t> y </a:t>
            </a:r>
            <a:r>
              <a:rPr lang="en-US" altLang="en-US" dirty="0" err="1"/>
              <a:t>Medicina</a:t>
            </a:r>
            <a:r>
              <a:rPr lang="en-US" altLang="en-US" dirty="0"/>
              <a:t> Tropical de </a:t>
            </a:r>
            <a:r>
              <a:rPr lang="en-US" altLang="en-US" dirty="0" smtClean="0"/>
              <a:t>Tulane</a:t>
            </a:r>
          </a:p>
        </p:txBody>
      </p:sp>
      <p:sp>
        <p:nvSpPr>
          <p:cNvPr id="7171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90688"/>
            <a:ext cx="4648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Content Placeholder 3" descr="TW.JPG"/>
          <p:cNvPicPr>
            <a:picLocks noGrp="1" noChangeAspect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938338"/>
            <a:ext cx="2528888" cy="3806825"/>
          </a:xfrm>
        </p:spPr>
      </p:pic>
      <p:cxnSp>
        <p:nvCxnSpPr>
          <p:cNvPr id="7174" name="Straight Arrow Connector 2"/>
          <p:cNvCxnSpPr>
            <a:cxnSpLocks noChangeShapeType="1"/>
            <a:stCxn id="7173" idx="3"/>
          </p:cNvCxnSpPr>
          <p:nvPr/>
        </p:nvCxnSpPr>
        <p:spPr bwMode="auto">
          <a:xfrm flipV="1">
            <a:off x="3824288" y="2212975"/>
            <a:ext cx="1798637" cy="16287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390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defTabSz="917575" eaLnBrk="1" hangingPunct="1"/>
            <a:r>
              <a:rPr lang="en-US" altLang="en-US" dirty="0" err="1" smtClean="0"/>
              <a:t>Cesárea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las </a:t>
            </a:r>
            <a:r>
              <a:rPr lang="en-US" altLang="en-US" dirty="0" err="1" smtClean="0"/>
              <a:t>Américas</a:t>
            </a:r>
            <a:endParaRPr lang="en-US" altLang="en-US" dirty="0" smtClean="0"/>
          </a:p>
        </p:txBody>
      </p:sp>
      <p:graphicFrame>
        <p:nvGraphicFramePr>
          <p:cNvPr id="30723" name="Object 3">
            <a:hlinkClick r:id="" action="ppaction://ole?verb=0"/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715963" y="2082800"/>
          <a:ext cx="7558087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6" r:id="rId4" imgW="7559695" imgH="3907875" progId="Excel.Chart.8">
                  <p:embed/>
                </p:oleObj>
              </mc:Choice>
              <mc:Fallback>
                <p:oleObj r:id="rId4" imgW="7559695" imgH="390787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2082800"/>
                        <a:ext cx="7558087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81000" y="4419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7391400" y="4267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7086600" y="5715000"/>
            <a:ext cx="1689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hlink"/>
                </a:solidFill>
                <a:latin typeface="Helvetica Neue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defRPr sz="2800">
                <a:solidFill>
                  <a:schemeClr val="hlink"/>
                </a:solidFill>
                <a:latin typeface="Helvetica Neue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defRPr sz="2400">
                <a:solidFill>
                  <a:schemeClr val="hlink"/>
                </a:solidFill>
                <a:latin typeface="Helvetica Neue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WHO, 2016</a:t>
            </a:r>
          </a:p>
        </p:txBody>
      </p:sp>
    </p:spTree>
    <p:extLst>
      <p:ext uri="{BB962C8B-B14F-4D97-AF65-F5344CB8AC3E}">
        <p14:creationId xmlns:p14="http://schemas.microsoft.com/office/powerpoint/2010/main" val="1125434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Un </a:t>
            </a:r>
            <a:r>
              <a:rPr lang="en-US" altLang="en-US" dirty="0" err="1" smtClean="0"/>
              <a:t>Abordaje</a:t>
            </a:r>
            <a:r>
              <a:rPr lang="en-US" altLang="en-US" dirty="0" smtClean="0"/>
              <a:t> Global a la </a:t>
            </a:r>
            <a:br>
              <a:rPr lang="en-US" altLang="en-US" dirty="0" smtClean="0"/>
            </a:br>
            <a:r>
              <a:rPr lang="en-US" altLang="en-US" dirty="0" err="1" smtClean="0"/>
              <a:t>Salud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Pública</a:t>
            </a:r>
            <a:endParaRPr lang="en-US" alt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Encarando</a:t>
            </a:r>
            <a:r>
              <a:rPr lang="en-US" altLang="en-US" dirty="0" smtClean="0"/>
              <a:t> los </a:t>
            </a:r>
            <a:r>
              <a:rPr lang="en-US" altLang="en-US" dirty="0" err="1" smtClean="0"/>
              <a:t>problemas</a:t>
            </a:r>
            <a:r>
              <a:rPr lang="en-US" altLang="en-US" dirty="0" smtClean="0"/>
              <a:t> que </a:t>
            </a:r>
            <a:r>
              <a:rPr lang="en-US" altLang="en-US" dirty="0" err="1" smtClean="0"/>
              <a:t>tenemos</a:t>
            </a:r>
            <a:r>
              <a:rPr lang="en-US" altLang="en-US" dirty="0" smtClean="0"/>
              <a:t> en </a:t>
            </a:r>
            <a:r>
              <a:rPr lang="en-US" altLang="en-US" dirty="0" err="1" smtClean="0"/>
              <a:t>común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err="1" smtClean="0"/>
              <a:t>Intercambiando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conocimientos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err="1" smtClean="0"/>
              <a:t>Colaboraciones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conveniencia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mutua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40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Un </a:t>
            </a:r>
            <a:r>
              <a:rPr lang="en-US" altLang="en-US" dirty="0" err="1" smtClean="0"/>
              <a:t>Enfoque</a:t>
            </a:r>
            <a:r>
              <a:rPr lang="en-US" altLang="en-US" dirty="0" smtClean="0"/>
              <a:t> Global</a:t>
            </a:r>
            <a:endParaRPr lang="en-US" altLang="en-US" i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66775" y="2489200"/>
          <a:ext cx="5506842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373438" y="5408613"/>
            <a:ext cx="166846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157413" y="3602038"/>
            <a:ext cx="220662" cy="1984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22588" y="5232400"/>
            <a:ext cx="198437" cy="17621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0450" y="3800475"/>
            <a:ext cx="617538" cy="143192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08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892425"/>
            <a:ext cx="3227388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6504247" y="4362523"/>
            <a:ext cx="1410789" cy="1476103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5308600" y="568642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UBA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48463" y="568642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IECS</a:t>
            </a:r>
          </a:p>
        </p:txBody>
      </p:sp>
      <p:cxnSp>
        <p:nvCxnSpPr>
          <p:cNvPr id="8" name="Straight Arrow Connector 7"/>
          <p:cNvCxnSpPr>
            <a:stCxn id="11" idx="7"/>
          </p:cNvCxnSpPr>
          <p:nvPr/>
        </p:nvCxnSpPr>
        <p:spPr>
          <a:xfrm flipV="1">
            <a:off x="3092450" y="4652963"/>
            <a:ext cx="795338" cy="606425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0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¿</a:t>
            </a:r>
            <a:r>
              <a:rPr lang="en-US" altLang="en-US" dirty="0" err="1" smtClean="0"/>
              <a:t>Qué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implica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nombre</a:t>
            </a:r>
            <a:r>
              <a:rPr lang="en-US" altLang="en-US" dirty="0" smtClean="0"/>
              <a:t>?</a:t>
            </a:r>
          </a:p>
        </p:txBody>
      </p:sp>
      <p:sp>
        <p:nvSpPr>
          <p:cNvPr id="25603" name="Content Placeholder 9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1912: 			</a:t>
            </a:r>
            <a:r>
              <a:rPr lang="en-US" altLang="en-US" i="1" dirty="0" err="1" smtClean="0"/>
              <a:t>Medicina</a:t>
            </a:r>
            <a:r>
              <a:rPr lang="en-US" altLang="en-US" i="1" dirty="0" smtClean="0"/>
              <a:t> Tropical</a:t>
            </a:r>
          </a:p>
          <a:p>
            <a:pPr eaLnBrk="1" hangingPunct="1"/>
            <a:r>
              <a:rPr lang="en-US" altLang="en-US" dirty="0" smtClean="0"/>
              <a:t>1970s: 	      		</a:t>
            </a:r>
            <a:r>
              <a:rPr lang="en-US" altLang="en-US" i="1" dirty="0" err="1" smtClean="0"/>
              <a:t>Salud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Internacional</a:t>
            </a:r>
            <a:endParaRPr lang="en-US" altLang="en-US" i="1" dirty="0" smtClean="0"/>
          </a:p>
          <a:p>
            <a:pPr eaLnBrk="1" hangingPunct="1"/>
            <a:r>
              <a:rPr lang="en-US" altLang="en-US" dirty="0" smtClean="0"/>
              <a:t>2017:			</a:t>
            </a:r>
            <a:r>
              <a:rPr lang="en-US" altLang="en-US" i="1" dirty="0" err="1" smtClean="0"/>
              <a:t>Salud</a:t>
            </a:r>
            <a:r>
              <a:rPr lang="en-US" altLang="en-US" i="1" dirty="0" smtClean="0"/>
              <a:t> Global</a:t>
            </a:r>
          </a:p>
        </p:txBody>
      </p:sp>
    </p:spTree>
    <p:extLst>
      <p:ext uri="{BB962C8B-B14F-4D97-AF65-F5344CB8AC3E}">
        <p14:creationId xmlns:p14="http://schemas.microsoft.com/office/powerpoint/2010/main" val="1439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¿</a:t>
            </a:r>
            <a:r>
              <a:rPr lang="en-US" altLang="en-US" dirty="0" err="1" smtClean="0"/>
              <a:t>Qué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implica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nombre</a:t>
            </a:r>
            <a:r>
              <a:rPr lang="en-US" altLang="en-US" dirty="0" smtClean="0"/>
              <a:t>?</a:t>
            </a:r>
          </a:p>
        </p:txBody>
      </p:sp>
      <p:sp>
        <p:nvSpPr>
          <p:cNvPr id="26627" name="Content Placeholder 9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1912: 			</a:t>
            </a:r>
            <a:r>
              <a:rPr lang="en-US" altLang="en-US" i="1" dirty="0" err="1" smtClean="0"/>
              <a:t>Higiene</a:t>
            </a:r>
            <a:endParaRPr lang="en-US" altLang="en-US" i="1" dirty="0" smtClean="0"/>
          </a:p>
          <a:p>
            <a:pPr eaLnBrk="1" hangingPunct="1"/>
            <a:r>
              <a:rPr lang="en-US" altLang="en-US" dirty="0" smtClean="0"/>
              <a:t>1960: 		        </a:t>
            </a:r>
            <a:r>
              <a:rPr lang="en-US" altLang="en-US" i="1" dirty="0" err="1" smtClean="0"/>
              <a:t>Salud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Pública</a:t>
            </a:r>
            <a:endParaRPr lang="en-US" altLang="en-US" i="1" dirty="0" smtClean="0"/>
          </a:p>
          <a:p>
            <a:pPr eaLnBrk="1" hangingPunct="1"/>
            <a:r>
              <a:rPr lang="en-US" altLang="en-US" dirty="0" smtClean="0"/>
              <a:t>2017:			</a:t>
            </a:r>
            <a:r>
              <a:rPr lang="en-US" altLang="en-US" i="1" dirty="0" err="1" smtClean="0"/>
              <a:t>Salud</a:t>
            </a:r>
            <a:r>
              <a:rPr lang="en-US" altLang="en-US" i="1" dirty="0" smtClean="0"/>
              <a:t> Global</a:t>
            </a:r>
          </a:p>
          <a:p>
            <a:pPr eaLnBrk="1" hangingPunct="1"/>
            <a:endParaRPr lang="en-US" altLang="en-US" i="1" dirty="0"/>
          </a:p>
          <a:p>
            <a:pPr marL="0" indent="0" eaLnBrk="1" hangingPunct="1">
              <a:buNone/>
            </a:pPr>
            <a:r>
              <a:rPr lang="en-US" altLang="en-US" i="1" dirty="0" err="1" smtClean="0"/>
              <a:t>Salud</a:t>
            </a:r>
            <a:r>
              <a:rPr lang="en-US" altLang="en-US" i="1" dirty="0" smtClean="0"/>
              <a:t> Global: </a:t>
            </a:r>
            <a:r>
              <a:rPr lang="en-US" altLang="en-US" i="1" dirty="0" err="1" smtClean="0"/>
              <a:t>Salud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Pública</a:t>
            </a:r>
            <a:r>
              <a:rPr lang="en-US" altLang="en-US" i="1" dirty="0" smtClean="0"/>
              <a:t> para el </a:t>
            </a:r>
            <a:r>
              <a:rPr lang="en-US" altLang="en-US" i="1" dirty="0" err="1" smtClean="0"/>
              <a:t>mundo</a:t>
            </a: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575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err="1" smtClean="0"/>
              <a:t>Transiciones Globales</a:t>
            </a:r>
            <a:endParaRPr lang="en-US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u="sng" dirty="0" err="1"/>
              <a:t>Envejecimiento</a:t>
            </a:r>
            <a:endParaRPr lang="en-US" altLang="en-US" u="sng" dirty="0"/>
          </a:p>
          <a:p>
            <a:pPr eaLnBrk="1" hangingPunct="1"/>
            <a:r>
              <a:rPr lang="en-US" altLang="en-US" dirty="0" err="1"/>
              <a:t>Enfermedades</a:t>
            </a:r>
            <a:r>
              <a:rPr lang="en-US" altLang="en-US" dirty="0"/>
              <a:t> No-</a:t>
            </a:r>
            <a:r>
              <a:rPr lang="en-US" altLang="en-US" dirty="0" err="1"/>
              <a:t>transmisibles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Nutrición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Enfermedades</a:t>
            </a:r>
            <a:r>
              <a:rPr lang="en-US" altLang="en-US" dirty="0"/>
              <a:t> </a:t>
            </a:r>
            <a:r>
              <a:rPr lang="en-US" altLang="en-US" dirty="0" err="1"/>
              <a:t>infecciosas</a:t>
            </a:r>
            <a:r>
              <a:rPr lang="en-US" altLang="en-US" dirty="0"/>
              <a:t> </a:t>
            </a:r>
            <a:r>
              <a:rPr lang="en-US" altLang="en-US" dirty="0" err="1"/>
              <a:t>emergentes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Degradación</a:t>
            </a:r>
            <a:r>
              <a:rPr lang="en-US" altLang="en-US" dirty="0"/>
              <a:t> </a:t>
            </a:r>
            <a:r>
              <a:rPr lang="en-US" altLang="en-US" dirty="0" err="1"/>
              <a:t>ambiental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Uso</a:t>
            </a:r>
            <a:r>
              <a:rPr lang="en-US" altLang="en-US" dirty="0"/>
              <a:t> </a:t>
            </a:r>
            <a:r>
              <a:rPr lang="en-US" altLang="en-US" dirty="0" err="1"/>
              <a:t>Inapropriado</a:t>
            </a:r>
            <a:r>
              <a:rPr lang="en-US" altLang="en-US" dirty="0"/>
              <a:t> de </a:t>
            </a:r>
            <a:r>
              <a:rPr lang="en-US" altLang="en-US" dirty="0" err="1"/>
              <a:t>intervenciones</a:t>
            </a:r>
            <a:r>
              <a:rPr lang="en-US" altLang="en-US" dirty="0"/>
              <a:t> </a:t>
            </a:r>
            <a:r>
              <a:rPr lang="en-US" altLang="en-US" dirty="0" err="1"/>
              <a:t>médicas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2452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763"/>
            <a:ext cx="9144000" cy="497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err="1"/>
              <a:t>Transiciones Globales</a:t>
            </a:r>
            <a:endParaRPr lang="en-US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err="1"/>
              <a:t>Envejecimiento</a:t>
            </a:r>
            <a:endParaRPr lang="en-US" altLang="en-US" dirty="0"/>
          </a:p>
          <a:p>
            <a:pPr eaLnBrk="1" hangingPunct="1"/>
            <a:r>
              <a:rPr lang="en-US" altLang="en-US" u="sng" dirty="0" err="1"/>
              <a:t>Enfermedades</a:t>
            </a:r>
            <a:r>
              <a:rPr lang="en-US" altLang="en-US" u="sng" dirty="0"/>
              <a:t> No-</a:t>
            </a:r>
            <a:r>
              <a:rPr lang="en-US" altLang="en-US" u="sng" dirty="0" err="1"/>
              <a:t>transmisibles</a:t>
            </a:r>
            <a:endParaRPr lang="en-US" altLang="en-US" u="sng" dirty="0"/>
          </a:p>
          <a:p>
            <a:pPr eaLnBrk="1" hangingPunct="1"/>
            <a:r>
              <a:rPr lang="en-US" altLang="en-US" dirty="0" err="1" smtClean="0"/>
              <a:t>Nutrición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Enfermedades</a:t>
            </a:r>
            <a:r>
              <a:rPr lang="en-US" altLang="en-US" dirty="0"/>
              <a:t> </a:t>
            </a:r>
            <a:r>
              <a:rPr lang="en-US" altLang="en-US" dirty="0" err="1"/>
              <a:t>infecciosas</a:t>
            </a:r>
            <a:r>
              <a:rPr lang="en-US" altLang="en-US" dirty="0"/>
              <a:t> </a:t>
            </a:r>
            <a:r>
              <a:rPr lang="en-US" altLang="en-US" dirty="0" err="1"/>
              <a:t>emergentes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Degradación</a:t>
            </a:r>
            <a:r>
              <a:rPr lang="en-US" altLang="en-US" dirty="0"/>
              <a:t> </a:t>
            </a:r>
            <a:r>
              <a:rPr lang="en-US" altLang="en-US" dirty="0" err="1"/>
              <a:t>ambiental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Uso</a:t>
            </a:r>
            <a:r>
              <a:rPr lang="en-US" altLang="en-US" dirty="0"/>
              <a:t> </a:t>
            </a:r>
            <a:r>
              <a:rPr lang="en-US" altLang="en-US" dirty="0" err="1"/>
              <a:t>Inapropriado</a:t>
            </a:r>
            <a:r>
              <a:rPr lang="en-US" altLang="en-US" dirty="0"/>
              <a:t> de </a:t>
            </a:r>
            <a:r>
              <a:rPr lang="en-US" altLang="en-US" dirty="0" err="1"/>
              <a:t>intervenciones</a:t>
            </a:r>
            <a:r>
              <a:rPr lang="en-US" altLang="en-US" dirty="0"/>
              <a:t> </a:t>
            </a:r>
            <a:r>
              <a:rPr lang="en-US" altLang="en-US" dirty="0" err="1"/>
              <a:t>médicas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5917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Enfermedades</a:t>
            </a:r>
            <a:r>
              <a:rPr lang="en-US" altLang="en-US" dirty="0" smtClean="0"/>
              <a:t> no </a:t>
            </a:r>
            <a:r>
              <a:rPr lang="en-US" altLang="en-US" dirty="0" err="1" smtClean="0"/>
              <a:t>transmisibles</a:t>
            </a:r>
            <a:endParaRPr lang="en-US" alt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err="1" smtClean="0"/>
              <a:t>Enfermedades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crónicas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	- Diabetes</a:t>
            </a:r>
          </a:p>
          <a:p>
            <a:pPr lvl="1"/>
            <a:r>
              <a:rPr lang="en-US" altLang="en-US" dirty="0" smtClean="0"/>
              <a:t>	- </a:t>
            </a:r>
            <a:r>
              <a:rPr lang="en-US" altLang="en-US" dirty="0" err="1" smtClean="0"/>
              <a:t>Enfermedades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Cardiovasculares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	- </a:t>
            </a:r>
            <a:r>
              <a:rPr lang="en-US" altLang="en-US" dirty="0" err="1" smtClean="0"/>
              <a:t>Cáncer</a:t>
            </a: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err="1" smtClean="0"/>
              <a:t>Trauma</a:t>
            </a:r>
            <a:r>
              <a:rPr lang="en-US" altLang="en-US" dirty="0" smtClean="0"/>
              <a:t>:</a:t>
            </a:r>
          </a:p>
          <a:p>
            <a:pPr>
              <a:buFontTx/>
              <a:buNone/>
            </a:pPr>
            <a:r>
              <a:rPr lang="en-US" altLang="en-US" dirty="0" smtClean="0"/>
              <a:t>		- </a:t>
            </a:r>
            <a:r>
              <a:rPr lang="en-US" altLang="en-US" sz="2800" dirty="0" err="1" smtClean="0"/>
              <a:t>Accidentes</a:t>
            </a:r>
            <a:endParaRPr lang="en-US" altLang="en-US" sz="2800" dirty="0" smtClean="0"/>
          </a:p>
          <a:p>
            <a:pPr>
              <a:buFontTx/>
              <a:buNone/>
            </a:pPr>
            <a:r>
              <a:rPr lang="en-US" altLang="en-US" sz="2800" dirty="0" smtClean="0"/>
              <a:t>		- </a:t>
            </a:r>
            <a:r>
              <a:rPr lang="en-US" altLang="en-US" sz="2800" dirty="0" err="1" smtClean="0"/>
              <a:t>Violencia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803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Muertes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Causa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México, 1950-2010</a:t>
            </a:r>
          </a:p>
        </p:txBody>
      </p:sp>
      <p:graphicFrame>
        <p:nvGraphicFramePr>
          <p:cNvPr id="18435" name="Object 3">
            <a:hlinkClick r:id="" action="ppaction://ole?verb=0"/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685800" y="1600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8" name="Chart" r:id="rId3" imgW="7772439" imgH="4114839" progId="MSGraph.Chart.8">
                  <p:embed followColorScheme="full"/>
                </p:oleObj>
              </mc:Choice>
              <mc:Fallback>
                <p:oleObj name="Chart" r:id="rId3" imgW="7772439" imgH="411483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4163" y="3484563"/>
            <a:ext cx="447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hlink"/>
                </a:solidFill>
                <a:latin typeface="Helvetica Neue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defRPr sz="2800">
                <a:solidFill>
                  <a:schemeClr val="hlink"/>
                </a:solidFill>
                <a:latin typeface="Helvetica Neue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defRPr sz="2400">
                <a:solidFill>
                  <a:schemeClr val="hlink"/>
                </a:solidFill>
                <a:latin typeface="Helvetica Neue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%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791200" y="5562600"/>
            <a:ext cx="27924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hlink"/>
                </a:solidFill>
                <a:latin typeface="Helvetica Neue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defRPr sz="2800">
                <a:solidFill>
                  <a:schemeClr val="hlink"/>
                </a:solidFill>
                <a:latin typeface="Helvetica Neue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defRPr sz="2400">
                <a:solidFill>
                  <a:schemeClr val="hlink"/>
                </a:solidFill>
                <a:latin typeface="Helvetica Neue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hlink"/>
                </a:solidFill>
                <a:latin typeface="Helvetica Neue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Bobadilla et al., 1993</a:t>
            </a:r>
          </a:p>
        </p:txBody>
      </p:sp>
    </p:spTree>
    <p:extLst>
      <p:ext uri="{BB962C8B-B14F-4D97-AF65-F5344CB8AC3E}">
        <p14:creationId xmlns:p14="http://schemas.microsoft.com/office/powerpoint/2010/main" val="75251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hite_SPHTM_sheild_only">
  <a:themeElements>
    <a:clrScheme name="">
      <a:dk1>
        <a:srgbClr val="7C3C14"/>
      </a:dk1>
      <a:lt1>
        <a:srgbClr val="FFFFFF"/>
      </a:lt1>
      <a:dk2>
        <a:srgbClr val="274760"/>
      </a:dk2>
      <a:lt2>
        <a:srgbClr val="808080"/>
      </a:lt2>
      <a:accent1>
        <a:srgbClr val="CA5E0A"/>
      </a:accent1>
      <a:accent2>
        <a:srgbClr val="2E475F"/>
      </a:accent2>
      <a:accent3>
        <a:srgbClr val="FFFFFF"/>
      </a:accent3>
      <a:accent4>
        <a:srgbClr val="69320F"/>
      </a:accent4>
      <a:accent5>
        <a:srgbClr val="E1B6AA"/>
      </a:accent5>
      <a:accent6>
        <a:srgbClr val="293F55"/>
      </a:accent6>
      <a:hlink>
        <a:srgbClr val="883A0B"/>
      </a:hlink>
      <a:folHlink>
        <a:srgbClr val="ECBE55"/>
      </a:folHlink>
    </a:clrScheme>
    <a:fontScheme name="Office Theme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3E"/>
        </a:dk1>
        <a:lt1>
          <a:srgbClr val="FFFFFF"/>
        </a:lt1>
        <a:dk2>
          <a:srgbClr val="00003E"/>
        </a:dk2>
        <a:lt2>
          <a:srgbClr val="808080"/>
        </a:lt2>
        <a:accent1>
          <a:srgbClr val="7DC3A4"/>
        </a:accent1>
        <a:accent2>
          <a:srgbClr val="004762"/>
        </a:accent2>
        <a:accent3>
          <a:srgbClr val="FFFFFF"/>
        </a:accent3>
        <a:accent4>
          <a:srgbClr val="000034"/>
        </a:accent4>
        <a:accent5>
          <a:srgbClr val="BFDECF"/>
        </a:accent5>
        <a:accent6>
          <a:srgbClr val="003F5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808080"/>
        </a:dk1>
        <a:lt1>
          <a:srgbClr val="FFFFFF"/>
        </a:lt1>
        <a:dk2>
          <a:srgbClr val="004762"/>
        </a:dk2>
        <a:lt2>
          <a:srgbClr val="ECBE55"/>
        </a:lt2>
        <a:accent1>
          <a:srgbClr val="CA5E0A"/>
        </a:accent1>
        <a:accent2>
          <a:srgbClr val="ECBE55"/>
        </a:accent2>
        <a:accent3>
          <a:srgbClr val="AAB1B7"/>
        </a:accent3>
        <a:accent4>
          <a:srgbClr val="DADADA"/>
        </a:accent4>
        <a:accent5>
          <a:srgbClr val="E1B6AA"/>
        </a:accent5>
        <a:accent6>
          <a:srgbClr val="D6AC4C"/>
        </a:accent6>
        <a:hlink>
          <a:srgbClr val="883A0B"/>
        </a:hlink>
        <a:folHlink>
          <a:srgbClr val="7DC3A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BG Logo only</Template>
  <TotalTime>7190</TotalTime>
  <Words>226</Words>
  <Application>Microsoft Office PowerPoint</Application>
  <PresentationFormat>Presentación en pantalla (4:3)</PresentationFormat>
  <Paragraphs>91</Paragraphs>
  <Slides>22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white_SPHTM_sheild_only</vt:lpstr>
      <vt:lpstr>Ion Boardroom</vt:lpstr>
      <vt:lpstr>Chart</vt:lpstr>
      <vt:lpstr>Gráfico de Microsoft Excel</vt:lpstr>
      <vt:lpstr>El futuro de la Salud Global y de la Salud Pública</vt:lpstr>
      <vt:lpstr>Escuela de Salud Pública y Medicina Tropical de Tulane</vt:lpstr>
      <vt:lpstr>¿Qué implica el nombre?</vt:lpstr>
      <vt:lpstr>¿Qué implica el nombre?</vt:lpstr>
      <vt:lpstr>Transiciones Globales</vt:lpstr>
      <vt:lpstr>Presentación de PowerPoint</vt:lpstr>
      <vt:lpstr>Transiciones Globales</vt:lpstr>
      <vt:lpstr>Enfermedades no transmisibles</vt:lpstr>
      <vt:lpstr>Muertes por Causa  México, 1950-2010</vt:lpstr>
      <vt:lpstr>Transiciones Globales</vt:lpstr>
      <vt:lpstr>Presentación de PowerPoint</vt:lpstr>
      <vt:lpstr>Transiciones Globales</vt:lpstr>
      <vt:lpstr>Ebola</vt:lpstr>
      <vt:lpstr>Presentación de PowerPoint</vt:lpstr>
      <vt:lpstr>Transiciones Globales</vt:lpstr>
      <vt:lpstr>Presentación de PowerPoint</vt:lpstr>
      <vt:lpstr>2017 Hurricanes</vt:lpstr>
      <vt:lpstr>Presentación de PowerPoint</vt:lpstr>
      <vt:lpstr>Transiciones Globales</vt:lpstr>
      <vt:lpstr>Cesárea en las Américas</vt:lpstr>
      <vt:lpstr>Un Abordaje Global a la  Salud Pública</vt:lpstr>
      <vt:lpstr>Un Enfoque Global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Research-based Approach</dc:title>
  <dc:creator>UNC</dc:creator>
  <cp:lastModifiedBy>Windows User</cp:lastModifiedBy>
  <cp:revision>306</cp:revision>
  <cp:lastPrinted>2014-11-11T18:08:10Z</cp:lastPrinted>
  <dcterms:created xsi:type="dcterms:W3CDTF">2002-03-29T15:32:43Z</dcterms:created>
  <dcterms:modified xsi:type="dcterms:W3CDTF">2017-11-15T14:48:37Z</dcterms:modified>
</cp:coreProperties>
</file>